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3" r:id="rId1"/>
  </p:sldMasterIdLst>
  <p:notesMasterIdLst>
    <p:notesMasterId r:id="rId18"/>
  </p:notesMasterIdLst>
  <p:sldIdLst>
    <p:sldId id="298" r:id="rId2"/>
    <p:sldId id="314" r:id="rId3"/>
    <p:sldId id="257" r:id="rId4"/>
    <p:sldId id="305" r:id="rId5"/>
    <p:sldId id="259" r:id="rId6"/>
    <p:sldId id="260" r:id="rId7"/>
    <p:sldId id="306" r:id="rId8"/>
    <p:sldId id="258" r:id="rId9"/>
    <p:sldId id="307" r:id="rId10"/>
    <p:sldId id="301" r:id="rId11"/>
    <p:sldId id="308" r:id="rId12"/>
    <p:sldId id="311" r:id="rId13"/>
    <p:sldId id="312" r:id="rId14"/>
    <p:sldId id="299" r:id="rId15"/>
    <p:sldId id="309" r:id="rId16"/>
    <p:sldId id="313"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104409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938345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9219214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837342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663704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55853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69232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196936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1691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418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25831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957923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303684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55327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5573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0106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58408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8A87A34-81AB-432B-8DAE-1953F412C126}" type="datetimeFigureOut">
              <a:rPr lang="en-US" smtClean="0"/>
              <a:pPr/>
              <a:t>12/5/23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715090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t>
            </a:r>
            <a:r>
              <a:rPr lang="en-US" sz="1600" dirty="0" err="1">
                <a:latin typeface="Calibri" panose="020F0502020204030204" pitchFamily="34" charset="0"/>
                <a:cs typeface="Calibri" panose="020F0502020204030204" pitchFamily="34" charset="0"/>
              </a:rPr>
              <a:t>anually</a:t>
            </a:r>
            <a:r>
              <a:rPr lang="en-US" sz="1600" dirty="0">
                <a:latin typeface="Calibri" panose="020F0502020204030204" pitchFamily="34" charset="0"/>
                <a:cs typeface="Calibri" panose="020F0502020204030204" pitchFamily="34" charset="0"/>
              </a:rPr>
              <a:t>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553324"/>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676865"/>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15724"/>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2"/>
          <a:stretch>
            <a:fillRect/>
          </a:stretch>
        </p:blipFill>
        <p:spPr>
          <a:xfrm>
            <a:off x="144864" y="1147542"/>
            <a:ext cx="4157259" cy="2900141"/>
          </a:xfrm>
          <a:prstGeom prst="rect">
            <a:avLst/>
          </a:prstGeom>
        </p:spPr>
      </p:pic>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3"/>
          <a:stretch>
            <a:fillRect/>
          </a:stretch>
        </p:blipFill>
        <p:spPr>
          <a:xfrm>
            <a:off x="4637143" y="1095816"/>
            <a:ext cx="3907471" cy="2951867"/>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8" name="Picture 7">
            <a:extLst>
              <a:ext uri="{FF2B5EF4-FFF2-40B4-BE49-F238E27FC236}">
                <a16:creationId xmlns:a16="http://schemas.microsoft.com/office/drawing/2014/main" id="{916415E9-825B-8AA5-1731-F444EED70C10}"/>
              </a:ext>
            </a:extLst>
          </p:cNvPr>
          <p:cNvPicPr>
            <a:picLocks noChangeAspect="1"/>
          </p:cNvPicPr>
          <p:nvPr/>
        </p:nvPicPr>
        <p:blipFill>
          <a:blip r:embed="rId2"/>
          <a:stretch>
            <a:fillRect/>
          </a:stretch>
        </p:blipFill>
        <p:spPr>
          <a:xfrm>
            <a:off x="3881267" y="907584"/>
            <a:ext cx="4543552" cy="3657266"/>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D21000-0757-B01E-918B-267555C1BBC3}"/>
              </a:ext>
            </a:extLst>
          </p:cNvPr>
          <p:cNvPicPr>
            <a:picLocks noChangeAspect="1"/>
          </p:cNvPicPr>
          <p:nvPr/>
        </p:nvPicPr>
        <p:blipFill>
          <a:blip r:embed="rId2"/>
          <a:stretch>
            <a:fillRect/>
          </a:stretch>
        </p:blipFill>
        <p:spPr>
          <a:xfrm>
            <a:off x="311700" y="841800"/>
            <a:ext cx="4583144" cy="3914674"/>
          </a:xfrm>
          <a:prstGeom prst="rect">
            <a:avLst/>
          </a:prstGeom>
        </p:spPr>
      </p:pic>
      <p:sp>
        <p:nvSpPr>
          <p:cNvPr id="6" name="Title 1">
            <a:extLst>
              <a:ext uri="{FF2B5EF4-FFF2-40B4-BE49-F238E27FC236}">
                <a16:creationId xmlns:a16="http://schemas.microsoft.com/office/drawing/2014/main" id="{503A3026-0317-C948-8F87-8C8CB1AF891D}"/>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DOES </a:t>
            </a:r>
            <a:r>
              <a:rPr lang="en-US" b="1" dirty="0">
                <a:solidFill>
                  <a:schemeClr val="tx1"/>
                </a:solidFill>
                <a:latin typeface="Calibri" panose="020F0502020204030204" pitchFamily="34" charset="0"/>
                <a:cs typeface="Calibri" panose="020F0502020204030204" pitchFamily="34" charset="0"/>
              </a:rPr>
              <a:t>CLIMATE CHANGE </a:t>
            </a:r>
            <a:r>
              <a:rPr lang="en-US" dirty="0">
                <a:solidFill>
                  <a:schemeClr val="tx1"/>
                </a:solidFill>
                <a:latin typeface="Calibri" panose="020F0502020204030204" pitchFamily="34" charset="0"/>
                <a:cs typeface="Calibri" panose="020F0502020204030204" pitchFamily="34" charset="0"/>
              </a:rPr>
              <a:t>AFFECT?</a:t>
            </a:r>
          </a:p>
        </p:txBody>
      </p:sp>
      <p:sp>
        <p:nvSpPr>
          <p:cNvPr id="7" name="TextBox 6">
            <a:extLst>
              <a:ext uri="{FF2B5EF4-FFF2-40B4-BE49-F238E27FC236}">
                <a16:creationId xmlns:a16="http://schemas.microsoft.com/office/drawing/2014/main" id="{0B18B895-9262-A1CA-D5CC-C20BCA7C3DF0}"/>
              </a:ext>
            </a:extLst>
          </p:cNvPr>
          <p:cNvSpPr txBox="1"/>
          <p:nvPr/>
        </p:nvSpPr>
        <p:spPr>
          <a:xfrm>
            <a:off x="4894844" y="967027"/>
            <a:ext cx="415705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long term, climate change effects have the potential to affect everyone. However, at the moment, certain people and areas have an unequal share of its impact.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Rich nations have always made money from activities which cause global warming. Due to this financial benefit, these nations can shield themselves immediately from climatic changes’ impacts.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poorest countries confront more difficult times to adapt, and they suffer the worst impacts associated with such changes in climate. Despite facing climate related adversities, their development is impeded by their limited resources and capacity due to this factor.</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However, it is ironic that the countries most unaffected by the climate crisis suffer from it the most, implying an asymmetry between culpability and hardship.</a:t>
            </a:r>
          </a:p>
        </p:txBody>
      </p:sp>
    </p:spTree>
    <p:extLst>
      <p:ext uri="{BB962C8B-B14F-4D97-AF65-F5344CB8AC3E}">
        <p14:creationId xmlns:p14="http://schemas.microsoft.com/office/powerpoint/2010/main" val="998597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53A1-83AA-7233-73F3-B351055148B3}"/>
              </a:ext>
            </a:extLst>
          </p:cNvPr>
          <p:cNvSpPr>
            <a:spLocks noGrp="1"/>
          </p:cNvSpPr>
          <p:nvPr>
            <p:ph type="title"/>
          </p:nvPr>
        </p:nvSpPr>
        <p:spPr/>
        <p:txBody>
          <a:bodyPr/>
          <a:lstStyle/>
          <a:p>
            <a:r>
              <a:rPr lang="en-US" dirty="0">
                <a:solidFill>
                  <a:schemeClr val="tx1"/>
                </a:solidFill>
              </a:rPr>
              <a:t>Conclusion</a:t>
            </a:r>
            <a:r>
              <a:rPr lang="en-US" dirty="0"/>
              <a:t>?</a:t>
            </a:r>
          </a:p>
        </p:txBody>
      </p:sp>
    </p:spTree>
    <p:extLst>
      <p:ext uri="{BB962C8B-B14F-4D97-AF65-F5344CB8AC3E}">
        <p14:creationId xmlns:p14="http://schemas.microsoft.com/office/powerpoint/2010/main" val="214019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842E-CE41-264E-AAE2-015A0A0B3A8A}"/>
              </a:ext>
            </a:extLst>
          </p:cNvPr>
          <p:cNvSpPr>
            <a:spLocks noGrp="1"/>
          </p:cNvSpPr>
          <p:nvPr>
            <p:ph type="title"/>
          </p:nvPr>
        </p:nvSpPr>
        <p:spPr>
          <a:xfrm>
            <a:off x="508001" y="402956"/>
            <a:ext cx="5582833" cy="999641"/>
          </a:xfrm>
        </p:spPr>
        <p:style>
          <a:lnRef idx="2">
            <a:schemeClr val="accent4"/>
          </a:lnRef>
          <a:fillRef idx="1">
            <a:schemeClr val="lt1"/>
          </a:fillRef>
          <a:effectRef idx="0">
            <a:schemeClr val="accent4"/>
          </a:effectRef>
          <a:fontRef idx="minor">
            <a:schemeClr val="dk1"/>
          </a:fontRef>
        </p:style>
        <p:txBody>
          <a:bodyPr/>
          <a:lstStyle/>
          <a:p>
            <a:r>
              <a:rPr lang="en-US" dirty="0"/>
              <a:t>Where do we get </a:t>
            </a:r>
            <a:r>
              <a:rPr lang="en-US"/>
              <a:t>our data?</a:t>
            </a:r>
            <a:endParaRPr lang="en-US" dirty="0"/>
          </a:p>
        </p:txBody>
      </p:sp>
      <p:sp>
        <p:nvSpPr>
          <p:cNvPr id="3" name="Content Placeholder 2">
            <a:extLst>
              <a:ext uri="{FF2B5EF4-FFF2-40B4-BE49-F238E27FC236}">
                <a16:creationId xmlns:a16="http://schemas.microsoft.com/office/drawing/2014/main" id="{26A88CBD-A339-9443-B406-C30288CBF771}"/>
              </a:ext>
            </a:extLst>
          </p:cNvPr>
          <p:cNvSpPr>
            <a:spLocks noGrp="1"/>
          </p:cNvSpPr>
          <p:nvPr>
            <p:ph idx="1"/>
          </p:nvPr>
        </p:nvSpPr>
        <p:spPr/>
        <p:txBody>
          <a:bodyPr/>
          <a:lstStyle/>
          <a:p>
            <a:r>
              <a:rPr lang="en-US" dirty="0"/>
              <a:t> Global Carbon Atlas</a:t>
            </a:r>
          </a:p>
          <a:p>
            <a:r>
              <a:rPr lang="en-US" dirty="0"/>
              <a:t> Our World in Data</a:t>
            </a:r>
          </a:p>
          <a:p>
            <a:r>
              <a:rPr lang="en-US" dirty="0"/>
              <a:t> World Bank Open Data</a:t>
            </a:r>
          </a:p>
          <a:p>
            <a:r>
              <a:rPr lang="en-US" dirty="0"/>
              <a:t> Carbon Brief</a:t>
            </a:r>
          </a:p>
          <a:p>
            <a:r>
              <a:rPr lang="en-US" dirty="0"/>
              <a:t> IMF</a:t>
            </a:r>
          </a:p>
        </p:txBody>
      </p:sp>
    </p:spTree>
    <p:extLst>
      <p:ext uri="{BB962C8B-B14F-4D97-AF65-F5344CB8AC3E}">
        <p14:creationId xmlns:p14="http://schemas.microsoft.com/office/powerpoint/2010/main" val="1513768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28239" y="1736112"/>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theme/theme1.xml><?xml version="1.0" encoding="utf-8"?>
<a:theme xmlns:a="http://schemas.openxmlformats.org/drawingml/2006/main" name="Face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408</TotalTime>
  <Words>1067</Words>
  <Application>Microsoft Macintosh PowerPoint</Application>
  <PresentationFormat>On-screen Show (16:9)</PresentationFormat>
  <Paragraphs>65</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Open Sans</vt:lpstr>
      <vt:lpstr>Trebuchet MS</vt:lpstr>
      <vt:lpstr>Wingdings 3</vt:lpstr>
      <vt:lpstr>Facet</vt:lpstr>
      <vt:lpstr>Climate Change:  A visual through environmental shifts</vt:lpstr>
      <vt:lpstr>Where do we get our data?</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WHO DOES CLIMATE CHANGE AFFECT?</vt:lpstr>
      <vt:lpstr>Conclusion?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Microsoft Office User</cp:lastModifiedBy>
  <cp:revision>15</cp:revision>
  <dcterms:modified xsi:type="dcterms:W3CDTF">2023-12-06T07:02:41Z</dcterms:modified>
</cp:coreProperties>
</file>